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2" r:id="rId3"/>
    <p:sldId id="284" r:id="rId4"/>
    <p:sldId id="285" r:id="rId5"/>
    <p:sldId id="277" r:id="rId6"/>
    <p:sldId id="258" r:id="rId7"/>
    <p:sldId id="265" r:id="rId8"/>
    <p:sldId id="266" r:id="rId9"/>
    <p:sldId id="274" r:id="rId10"/>
    <p:sldId id="281" r:id="rId11"/>
    <p:sldId id="280" r:id="rId12"/>
    <p:sldId id="282" r:id="rId13"/>
    <p:sldId id="283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F8E8"/>
    <a:srgbClr val="FE7070"/>
    <a:srgbClr val="EF8943"/>
    <a:srgbClr val="3CAE47"/>
    <a:srgbClr val="F2CF00"/>
    <a:srgbClr val="6965FF"/>
    <a:srgbClr val="2E75B6"/>
    <a:srgbClr val="FD3939"/>
    <a:srgbClr val="FD1F1F"/>
    <a:srgbClr val="54C4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91" autoAdjust="0"/>
  </p:normalViewPr>
  <p:slideViewPr>
    <p:cSldViewPr snapToGrid="0">
      <p:cViewPr varScale="1">
        <p:scale>
          <a:sx n="104" d="100"/>
          <a:sy n="104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ED02CD-0AF3-475E-BFC6-E3663F296777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873A02-A290-442E-A159-6B6758E0E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32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382A-DB66-4A85-902D-FA7C8D37F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C6857-9CDC-4905-B5FE-C85E8A21DC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FAE29-80CA-438E-A149-44B5E6D7A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1BC2F-D6FB-4BE5-BFD7-75503E091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08FE2-FEEB-4EE1-9CC2-ED814ED6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834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91F2F-6AC1-4713-AAF1-5F6C88AF6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FC1F8B-289B-486C-B2CD-5B75351381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BF40A-FF07-414C-9D59-0E734240E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AB16B-06D0-4428-803E-4B5B9973C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511AD-8EC3-4B23-833F-1C20B2A14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509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B64B1E-333F-4C41-80EE-4A58AD92F1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987B1-5A00-49DA-9191-54664D075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F93CF-98FE-4E5A-9833-C16C12598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BD1E8-A49D-43E4-9428-BFD6E7471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39A2B-D781-42FD-81B8-3875DF566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63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B72B5-12A0-4926-9AE9-18F95CCDB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9C6B4-15F2-402C-AFDE-F74B8E72C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CAE04-CDB3-4C5A-AB28-70E10FFF7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7E7EC-BE6A-4D7A-A04D-31974C21A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DA91F-9CEE-4947-93CD-AE5A88B2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67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6142D-53D8-40B5-B1EE-9A3B1C6AA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12295-5C3A-4045-83E5-A99672BD8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D3088-ED31-461F-ADD0-8101915DF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A4CB7-68FC-4077-9B53-6F1C81304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57EAF-D8E7-4893-B13A-141E9ACBA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24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B9083-2CF9-4695-B350-F90FB9348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50A2B-F741-41F2-B7FD-479B490486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E4FFB-077D-435A-A20B-E7AEC83140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6B9C0-EF1C-4F4D-914F-590E7D911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726602-2D49-46B0-BC1E-3C2A34F5A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F09B7-A07D-4FD5-B560-2FE45A5F0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5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93B14-0699-42DF-9974-6138CEA83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A43FD-0AD6-48DC-89A1-F714496AF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227F36-042D-44D0-8984-7FC1F1AAB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30AD2B-7D82-4CB6-8052-809701654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E8ADFE-3FF1-46FE-A4EA-653FBD5786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2DACC0-C79E-404A-A298-57C982401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EAEC5C-1523-4BCD-9A26-C727A9CE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B05ED4-6484-4395-9D43-C8DB1A390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101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D9E7E-A935-450C-B1FA-AB61966ED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05694A-5481-4A7B-A437-421CA1503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7AE35-3CF5-4C1F-9BF2-D4A52CD25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9C7975-0037-4F53-AC4D-D802F9BA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616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166CC1-EC96-4113-8C63-BED5B6D86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B43587-29E6-432E-8C65-CD2118AE6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DA3F0-2196-419A-A0CC-E3A0EB63C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2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F2D40-D068-47CA-80C0-923A322C7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40CAD-DD91-4017-8461-DCE84CB7A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D07A2-1A3B-443F-98E3-412490809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689B77-A734-40B3-855A-65A57ADED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32FF96-FC2C-4BA4-B0E3-65B7F2C62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813B60-4412-468D-8609-F5EB959D5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702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A8927-3C95-4DB5-AF3C-21DDB360E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0ACD9E-320E-432C-91AA-58AEC51376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93D723-B422-49E7-8BB0-4BAA9AD1A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021CDA-8BDA-4EF2-8AF4-9EB28C0EA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1CD20-6E63-4244-9939-063730B01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3E6A7A-EE28-45E6-8DE8-FE60FAFDD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22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77575F-937E-47FF-9AE1-45D707495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5A19F-A3CF-4397-B999-52D3B1109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31B7C-BD48-43FE-9270-A6F89FB564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12A84-DDEA-40CA-B255-F319231A983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095F9-3AF8-4884-9564-9A9B87909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41ABB-0FC6-45D5-AD76-5264A8005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E25DA-136C-4D2C-9FFD-ADC079289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947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7.jpeg"/><Relationship Id="rId10" Type="http://schemas.openxmlformats.org/officeDocument/2006/relationships/image" Target="../media/image13.jpg"/><Relationship Id="rId4" Type="http://schemas.openxmlformats.org/officeDocument/2006/relationships/image" Target="../media/image8.jpeg"/><Relationship Id="rId9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7.jpeg"/><Relationship Id="rId10" Type="http://schemas.openxmlformats.org/officeDocument/2006/relationships/image" Target="../media/image13.jpg"/><Relationship Id="rId4" Type="http://schemas.openxmlformats.org/officeDocument/2006/relationships/image" Target="../media/image8.jpeg"/><Relationship Id="rId9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7.jpeg"/><Relationship Id="rId10" Type="http://schemas.openxmlformats.org/officeDocument/2006/relationships/image" Target="../media/image13.jpg"/><Relationship Id="rId4" Type="http://schemas.openxmlformats.org/officeDocument/2006/relationships/image" Target="../media/image8.jpeg"/><Relationship Id="rId9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7.jpeg"/><Relationship Id="rId10" Type="http://schemas.openxmlformats.org/officeDocument/2006/relationships/image" Target="../media/image13.jpg"/><Relationship Id="rId4" Type="http://schemas.openxmlformats.org/officeDocument/2006/relationships/image" Target="../media/image8.jpeg"/><Relationship Id="rId9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7.jpeg"/><Relationship Id="rId10" Type="http://schemas.openxmlformats.org/officeDocument/2006/relationships/image" Target="../media/image13.jpg"/><Relationship Id="rId4" Type="http://schemas.openxmlformats.org/officeDocument/2006/relationships/image" Target="../media/image8.jpeg"/><Relationship Id="rId9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0B891C-CC5C-4F4F-9D59-E0C2CF14698B}"/>
              </a:ext>
            </a:extLst>
          </p:cNvPr>
          <p:cNvSpPr txBox="1"/>
          <p:nvPr/>
        </p:nvSpPr>
        <p:spPr>
          <a:xfrm>
            <a:off x="2995027" y="1263752"/>
            <a:ext cx="50740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Business needs (roles, places, reports)</a:t>
            </a:r>
          </a:p>
          <a:p>
            <a:r>
              <a:rPr lang="en-US" dirty="0"/>
              <a:t>Basic data needed</a:t>
            </a:r>
          </a:p>
          <a:p>
            <a:r>
              <a:rPr lang="en-US" dirty="0"/>
              <a:t>Good to have data </a:t>
            </a:r>
          </a:p>
          <a:p>
            <a:r>
              <a:rPr lang="en-US" dirty="0"/>
              <a:t>Insert some data with personas</a:t>
            </a:r>
          </a:p>
          <a:p>
            <a:r>
              <a:rPr lang="en-US" dirty="0"/>
              <a:t>Assume scenarios</a:t>
            </a:r>
          </a:p>
          <a:p>
            <a:r>
              <a:rPr lang="en-US" dirty="0"/>
              <a:t>	adding </a:t>
            </a:r>
          </a:p>
          <a:p>
            <a:r>
              <a:rPr lang="en-US" dirty="0"/>
              <a:t>	deleting</a:t>
            </a:r>
          </a:p>
          <a:p>
            <a:r>
              <a:rPr lang="en-US" dirty="0"/>
              <a:t>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196A4F-84B9-4533-BD0F-79695685A1F9}"/>
              </a:ext>
            </a:extLst>
          </p:cNvPr>
          <p:cNvSpPr txBox="1"/>
          <p:nvPr/>
        </p:nvSpPr>
        <p:spPr>
          <a:xfrm>
            <a:off x="1163780" y="4525819"/>
            <a:ext cx="74999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Paper-based files take large physical space and are hard to maintain.</a:t>
            </a:r>
          </a:p>
          <a:p>
            <a:r>
              <a:rPr lang="en-US" dirty="0"/>
              <a:t>Difficulty retrieving past medical histories quickly.</a:t>
            </a:r>
          </a:p>
          <a:p>
            <a:r>
              <a:rPr lang="en-US" dirty="0"/>
              <a:t>Managers lack analytics tools to monitor hospital performance.</a:t>
            </a:r>
          </a:p>
        </p:txBody>
      </p:sp>
    </p:spTree>
    <p:extLst>
      <p:ext uri="{BB962C8B-B14F-4D97-AF65-F5344CB8AC3E}">
        <p14:creationId xmlns:p14="http://schemas.microsoft.com/office/powerpoint/2010/main" val="2561950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AA84B6-3EE5-4F98-B637-B92E31686CE9}"/>
              </a:ext>
            </a:extLst>
          </p:cNvPr>
          <p:cNvSpPr txBox="1"/>
          <p:nvPr/>
        </p:nvSpPr>
        <p:spPr>
          <a:xfrm>
            <a:off x="0" y="2767279"/>
            <a:ext cx="4095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Poppins" panose="00000500000000000000" pitchFamily="2" charset="0"/>
                <a:cs typeface="Poppins" panose="00000500000000000000" pitchFamily="2" charset="0"/>
              </a:rPr>
              <a:t>Tables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CE8726-525D-416E-A0C2-44AF12A43287}"/>
              </a:ext>
            </a:extLst>
          </p:cNvPr>
          <p:cNvSpPr/>
          <p:nvPr/>
        </p:nvSpPr>
        <p:spPr>
          <a:xfrm>
            <a:off x="-8141110" y="-2780072"/>
            <a:ext cx="12595123" cy="12418142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3E5560-C457-48A8-97B1-090F329ED99B}"/>
              </a:ext>
            </a:extLst>
          </p:cNvPr>
          <p:cNvGrpSpPr>
            <a:grpSpLocks noChangeAspect="1"/>
          </p:cNvGrpSpPr>
          <p:nvPr/>
        </p:nvGrpSpPr>
        <p:grpSpPr>
          <a:xfrm>
            <a:off x="7910965" y="398908"/>
            <a:ext cx="2639933" cy="2167045"/>
            <a:chOff x="66169" y="2676385"/>
            <a:chExt cx="3512457" cy="28832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6B99EA7-7080-49DF-86FA-969096F3F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98" y="2676385"/>
              <a:ext cx="2952542" cy="19827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7D08560-4288-416B-838E-E06D5780438D}"/>
                </a:ext>
              </a:extLst>
            </p:cNvPr>
            <p:cNvSpPr txBox="1"/>
            <p:nvPr/>
          </p:nvSpPr>
          <p:spPr>
            <a:xfrm>
              <a:off x="66169" y="4956183"/>
              <a:ext cx="3512457" cy="603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Patients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BAB5C79-3ED0-42E7-A1E7-C40BE077F737}"/>
              </a:ext>
            </a:extLst>
          </p:cNvPr>
          <p:cNvGrpSpPr>
            <a:grpSpLocks noChangeAspect="1"/>
          </p:cNvGrpSpPr>
          <p:nvPr/>
        </p:nvGrpSpPr>
        <p:grpSpPr>
          <a:xfrm>
            <a:off x="8939775" y="3214136"/>
            <a:ext cx="2639933" cy="2838260"/>
            <a:chOff x="8526289" y="1984828"/>
            <a:chExt cx="3512457" cy="377633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16CB6CA-25B1-4F17-9969-6A36E29318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7186" y="1984828"/>
              <a:ext cx="2910664" cy="288834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F68E5FF-A0DA-45F2-86E5-23A34CBFA6A5}"/>
                </a:ext>
              </a:extLst>
            </p:cNvPr>
            <p:cNvSpPr txBox="1"/>
            <p:nvPr/>
          </p:nvSpPr>
          <p:spPr>
            <a:xfrm>
              <a:off x="8526289" y="5116487"/>
              <a:ext cx="3512457" cy="644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Doctors 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764658-3739-4A4A-AAED-73428324EE30}"/>
              </a:ext>
            </a:extLst>
          </p:cNvPr>
          <p:cNvGrpSpPr/>
          <p:nvPr/>
        </p:nvGrpSpPr>
        <p:grpSpPr>
          <a:xfrm>
            <a:off x="4271521" y="2854546"/>
            <a:ext cx="3466468" cy="851297"/>
            <a:chOff x="4271521" y="2854546"/>
            <a:chExt cx="3466468" cy="8512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C75907-55E9-47EF-A5CB-D601F0FF3B25}"/>
                </a:ext>
              </a:extLst>
            </p:cNvPr>
            <p:cNvSpPr txBox="1"/>
            <p:nvPr/>
          </p:nvSpPr>
          <p:spPr>
            <a:xfrm>
              <a:off x="4887263" y="2854546"/>
              <a:ext cx="2850726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Roles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87660A1-3B37-424A-A9DA-AC708C7BC2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1521" y="309857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B23BEF5-4E9B-48B1-AEE7-7750BDB1B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4" t="14184" r="4662" b="2112"/>
          <a:stretch/>
        </p:blipFill>
        <p:spPr>
          <a:xfrm>
            <a:off x="2807683" y="10708271"/>
            <a:ext cx="3289300" cy="3022600"/>
          </a:xfr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6ECD4B8-2D90-46B7-90E9-78A690B43C42}"/>
              </a:ext>
            </a:extLst>
          </p:cNvPr>
          <p:cNvGrpSpPr/>
          <p:nvPr/>
        </p:nvGrpSpPr>
        <p:grpSpPr>
          <a:xfrm>
            <a:off x="-2002791" y="9253720"/>
            <a:ext cx="5177136" cy="851297"/>
            <a:chOff x="1339270" y="8245696"/>
            <a:chExt cx="5177136" cy="8512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47691A9-A15C-4210-9F2E-5451C9156153}"/>
                </a:ext>
              </a:extLst>
            </p:cNvPr>
            <p:cNvSpPr txBox="1"/>
            <p:nvPr/>
          </p:nvSpPr>
          <p:spPr>
            <a:xfrm>
              <a:off x="1955011" y="8245696"/>
              <a:ext cx="4561395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Management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3B8E537-F445-432B-9935-F4AC71C3AD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2AE44E8-CA9C-4245-ABDD-9B9CDA5F2760}"/>
              </a:ext>
            </a:extLst>
          </p:cNvPr>
          <p:cNvGrpSpPr/>
          <p:nvPr/>
        </p:nvGrpSpPr>
        <p:grpSpPr>
          <a:xfrm>
            <a:off x="-1892708" y="11350811"/>
            <a:ext cx="3045331" cy="3256493"/>
            <a:chOff x="689672" y="2924861"/>
            <a:chExt cx="3045331" cy="3256493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1E73692-0877-44E2-9FBA-75C60EE7A1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32399" y="2924861"/>
              <a:ext cx="2559879" cy="2563816"/>
              <a:chOff x="4883722" y="1671320"/>
              <a:chExt cx="3084621" cy="3089366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5EF92458-90F2-419B-A44E-D5F0DF49B16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83722" y="1671320"/>
                <a:ext cx="3084621" cy="3089366"/>
              </a:xfrm>
              <a:prstGeom prst="ellipse">
                <a:avLst/>
              </a:prstGeom>
              <a:solidFill>
                <a:srgbClr val="FEFA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3DB33037-4584-4BB9-841A-83C973AAF3D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300" t="16322" r="10000" b="12413"/>
              <a:stretch/>
            </p:blipFill>
            <p:spPr>
              <a:xfrm>
                <a:off x="5290961" y="2190750"/>
                <a:ext cx="2251932" cy="206538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251745F-CA2B-4240-AD1C-1096E1C610DE}"/>
                </a:ext>
              </a:extLst>
            </p:cNvPr>
            <p:cNvSpPr txBox="1"/>
            <p:nvPr/>
          </p:nvSpPr>
          <p:spPr>
            <a:xfrm>
              <a:off x="689672" y="5658134"/>
              <a:ext cx="304533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Management 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732C3E4-DFBB-41DD-A2DC-32044E7A951F}"/>
              </a:ext>
            </a:extLst>
          </p:cNvPr>
          <p:cNvGrpSpPr/>
          <p:nvPr/>
        </p:nvGrpSpPr>
        <p:grpSpPr>
          <a:xfrm>
            <a:off x="-8307924" y="2854544"/>
            <a:ext cx="8472129" cy="851297"/>
            <a:chOff x="1339270" y="8245696"/>
            <a:chExt cx="8472129" cy="85129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805B183-0040-4391-8CB7-923169EC7EC7}"/>
                </a:ext>
              </a:extLst>
            </p:cNvPr>
            <p:cNvSpPr txBox="1"/>
            <p:nvPr/>
          </p:nvSpPr>
          <p:spPr>
            <a:xfrm>
              <a:off x="1955011" y="8245696"/>
              <a:ext cx="7856388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Patient-related Records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5FA1104-E021-4D00-AA63-3FF6A294A0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E83AE2C9-D3DA-41B2-8A1E-9BD6AB0E5E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83051" y="5468658"/>
            <a:ext cx="2256179" cy="321173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036883B-8F0F-4310-902B-FAA549C055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53024" y="-1462088"/>
            <a:ext cx="3590925" cy="292417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00AAB90-E05E-4EE5-A6E1-71CDDD9C2D0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19" t="10880" r="20128" b="3792"/>
          <a:stretch/>
        </p:blipFill>
        <p:spPr>
          <a:xfrm>
            <a:off x="-11505883" y="5945625"/>
            <a:ext cx="3007933" cy="369244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99C37B7-F7EB-4691-AC85-530DFDAAA9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646496" y="2148583"/>
            <a:ext cx="4396599" cy="26335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FC53754-D23C-4785-82E4-1872FB5BE2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35730" y="-8422757"/>
            <a:ext cx="4799455" cy="4799455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0542004E-2616-4DF3-94C9-D0C43A3D2FA3}"/>
              </a:ext>
            </a:extLst>
          </p:cNvPr>
          <p:cNvGrpSpPr/>
          <p:nvPr/>
        </p:nvGrpSpPr>
        <p:grpSpPr>
          <a:xfrm>
            <a:off x="-2183603" y="-3205722"/>
            <a:ext cx="3325641" cy="851297"/>
            <a:chOff x="1339270" y="8245696"/>
            <a:chExt cx="3325641" cy="85129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68E49DA-57D3-421C-A6FF-4D0871EE2334}"/>
                </a:ext>
              </a:extLst>
            </p:cNvPr>
            <p:cNvSpPr txBox="1"/>
            <p:nvPr/>
          </p:nvSpPr>
          <p:spPr>
            <a:xfrm>
              <a:off x="1955011" y="8245696"/>
              <a:ext cx="2709900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Finance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22CCFBC-F146-402A-8050-A275A2E6E2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374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AA84B6-3EE5-4F98-B637-B92E31686CE9}"/>
              </a:ext>
            </a:extLst>
          </p:cNvPr>
          <p:cNvSpPr txBox="1"/>
          <p:nvPr/>
        </p:nvSpPr>
        <p:spPr>
          <a:xfrm>
            <a:off x="0" y="2767279"/>
            <a:ext cx="4095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Poppins" panose="00000500000000000000" pitchFamily="2" charset="0"/>
                <a:cs typeface="Poppins" panose="00000500000000000000" pitchFamily="2" charset="0"/>
              </a:rPr>
              <a:t>Tables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CE8726-525D-416E-A0C2-44AF12A43287}"/>
              </a:ext>
            </a:extLst>
          </p:cNvPr>
          <p:cNvSpPr/>
          <p:nvPr/>
        </p:nvSpPr>
        <p:spPr>
          <a:xfrm>
            <a:off x="-8141110" y="-2780072"/>
            <a:ext cx="12595123" cy="12418142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3E5560-C457-48A8-97B1-090F329ED99B}"/>
              </a:ext>
            </a:extLst>
          </p:cNvPr>
          <p:cNvGrpSpPr>
            <a:grpSpLocks noChangeAspect="1"/>
          </p:cNvGrpSpPr>
          <p:nvPr/>
        </p:nvGrpSpPr>
        <p:grpSpPr>
          <a:xfrm>
            <a:off x="1455817" y="-5756585"/>
            <a:ext cx="2639933" cy="2167045"/>
            <a:chOff x="66169" y="2676385"/>
            <a:chExt cx="3512457" cy="28832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6B99EA7-7080-49DF-86FA-969096F3F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98" y="2676385"/>
              <a:ext cx="2952542" cy="19827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7D08560-4288-416B-838E-E06D5780438D}"/>
                </a:ext>
              </a:extLst>
            </p:cNvPr>
            <p:cNvSpPr txBox="1"/>
            <p:nvPr/>
          </p:nvSpPr>
          <p:spPr>
            <a:xfrm>
              <a:off x="66169" y="4956183"/>
              <a:ext cx="3512457" cy="603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Patients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BAB5C79-3ED0-42E7-A1E7-C40BE077F737}"/>
              </a:ext>
            </a:extLst>
          </p:cNvPr>
          <p:cNvGrpSpPr>
            <a:grpSpLocks noChangeAspect="1"/>
          </p:cNvGrpSpPr>
          <p:nvPr/>
        </p:nvGrpSpPr>
        <p:grpSpPr>
          <a:xfrm>
            <a:off x="2484627" y="-2941357"/>
            <a:ext cx="2639933" cy="2838260"/>
            <a:chOff x="8526289" y="1984828"/>
            <a:chExt cx="3512457" cy="377633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16CB6CA-25B1-4F17-9969-6A36E29318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7186" y="1984828"/>
              <a:ext cx="2910664" cy="288834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F68E5FF-A0DA-45F2-86E5-23A34CBFA6A5}"/>
                </a:ext>
              </a:extLst>
            </p:cNvPr>
            <p:cNvSpPr txBox="1"/>
            <p:nvPr/>
          </p:nvSpPr>
          <p:spPr>
            <a:xfrm>
              <a:off x="8526289" y="5116487"/>
              <a:ext cx="3512457" cy="644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Doctors 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764658-3739-4A4A-AAED-73428324EE30}"/>
              </a:ext>
            </a:extLst>
          </p:cNvPr>
          <p:cNvGrpSpPr/>
          <p:nvPr/>
        </p:nvGrpSpPr>
        <p:grpSpPr>
          <a:xfrm>
            <a:off x="-2183627" y="-3300947"/>
            <a:ext cx="3466468" cy="851297"/>
            <a:chOff x="4271521" y="2854546"/>
            <a:chExt cx="3466468" cy="8512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C75907-55E9-47EF-A5CB-D601F0FF3B25}"/>
                </a:ext>
              </a:extLst>
            </p:cNvPr>
            <p:cNvSpPr txBox="1"/>
            <p:nvPr/>
          </p:nvSpPr>
          <p:spPr>
            <a:xfrm>
              <a:off x="4887263" y="2854546"/>
              <a:ext cx="2850726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Roles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87660A1-3B37-424A-A9DA-AC708C7BC2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1521" y="309857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B23BEF5-4E9B-48B1-AEE7-7750BDB1B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4" t="14184" r="4662" b="2112"/>
          <a:stretch/>
        </p:blipFill>
        <p:spPr>
          <a:xfrm>
            <a:off x="8856896" y="637283"/>
            <a:ext cx="3289300" cy="3022600"/>
          </a:xfr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6ECD4B8-2D90-46B7-90E9-78A690B43C42}"/>
              </a:ext>
            </a:extLst>
          </p:cNvPr>
          <p:cNvGrpSpPr/>
          <p:nvPr/>
        </p:nvGrpSpPr>
        <p:grpSpPr>
          <a:xfrm>
            <a:off x="4265727" y="2849774"/>
            <a:ext cx="5177136" cy="851297"/>
            <a:chOff x="1339270" y="8245696"/>
            <a:chExt cx="5177136" cy="8512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47691A9-A15C-4210-9F2E-5451C9156153}"/>
                </a:ext>
              </a:extLst>
            </p:cNvPr>
            <p:cNvSpPr txBox="1"/>
            <p:nvPr/>
          </p:nvSpPr>
          <p:spPr>
            <a:xfrm>
              <a:off x="1955011" y="8245696"/>
              <a:ext cx="4561395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Management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3B8E537-F445-432B-9935-F4AC71C3AD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1E73692-0877-44E2-9FBA-75C60EE7A14F}"/>
              </a:ext>
            </a:extLst>
          </p:cNvPr>
          <p:cNvGrpSpPr>
            <a:grpSpLocks noChangeAspect="1"/>
          </p:cNvGrpSpPr>
          <p:nvPr/>
        </p:nvGrpSpPr>
        <p:grpSpPr>
          <a:xfrm>
            <a:off x="5882226" y="4164775"/>
            <a:ext cx="2559879" cy="2563816"/>
            <a:chOff x="4883722" y="1671320"/>
            <a:chExt cx="3084621" cy="3089366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EF92458-90F2-419B-A44E-D5F0DF49B1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83722" y="1671320"/>
              <a:ext cx="3084621" cy="3089366"/>
            </a:xfrm>
            <a:prstGeom prst="ellipse">
              <a:avLst/>
            </a:prstGeom>
            <a:solidFill>
              <a:srgbClr val="FEFA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DB33037-4584-4BB9-841A-83C973AAF3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00" t="16322" r="10000" b="12413"/>
            <a:stretch/>
          </p:blipFill>
          <p:spPr>
            <a:xfrm>
              <a:off x="5290961" y="2190750"/>
              <a:ext cx="2251932" cy="2065382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732C3E4-DFBB-41DD-A2DC-32044E7A951F}"/>
              </a:ext>
            </a:extLst>
          </p:cNvPr>
          <p:cNvGrpSpPr/>
          <p:nvPr/>
        </p:nvGrpSpPr>
        <p:grpSpPr>
          <a:xfrm>
            <a:off x="-1822003" y="9217840"/>
            <a:ext cx="8472129" cy="851297"/>
            <a:chOff x="1339270" y="8245696"/>
            <a:chExt cx="8472129" cy="85129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805B183-0040-4391-8CB7-923169EC7EC7}"/>
                </a:ext>
              </a:extLst>
            </p:cNvPr>
            <p:cNvSpPr txBox="1"/>
            <p:nvPr/>
          </p:nvSpPr>
          <p:spPr>
            <a:xfrm>
              <a:off x="1955011" y="8245696"/>
              <a:ext cx="7856388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Patient-related Records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5FA1104-E021-4D00-AA63-3FF6A294A0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E83AE2C9-D3DA-41B2-8A1E-9BD6AB0E5E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97130" y="11831954"/>
            <a:ext cx="2256179" cy="321173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036883B-8F0F-4310-902B-FAA549C055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67103" y="4901208"/>
            <a:ext cx="3590925" cy="292417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00AAB90-E05E-4EE5-A6E1-71CDDD9C2D0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19" t="10880" r="20128" b="3792"/>
          <a:stretch/>
        </p:blipFill>
        <p:spPr>
          <a:xfrm>
            <a:off x="-5019962" y="12308921"/>
            <a:ext cx="3007933" cy="369244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99C37B7-F7EB-4691-AC85-530DFDAAA9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60575" y="8511879"/>
            <a:ext cx="4396599" cy="26335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FC53754-D23C-4785-82E4-1872FB5BE2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16955" y="-2408449"/>
            <a:ext cx="4799455" cy="4799455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0542004E-2616-4DF3-94C9-D0C43A3D2FA3}"/>
              </a:ext>
            </a:extLst>
          </p:cNvPr>
          <p:cNvGrpSpPr/>
          <p:nvPr/>
        </p:nvGrpSpPr>
        <p:grpSpPr>
          <a:xfrm>
            <a:off x="-8264828" y="2808586"/>
            <a:ext cx="3325641" cy="851297"/>
            <a:chOff x="1339270" y="8245696"/>
            <a:chExt cx="3325641" cy="85129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68E49DA-57D3-421C-A6FF-4D0871EE2334}"/>
                </a:ext>
              </a:extLst>
            </p:cNvPr>
            <p:cNvSpPr txBox="1"/>
            <p:nvPr/>
          </p:nvSpPr>
          <p:spPr>
            <a:xfrm>
              <a:off x="1955011" y="8245696"/>
              <a:ext cx="2709900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Finance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22CCFBC-F146-402A-8050-A275A2E6E2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1476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AA84B6-3EE5-4F98-B637-B92E31686CE9}"/>
              </a:ext>
            </a:extLst>
          </p:cNvPr>
          <p:cNvSpPr txBox="1"/>
          <p:nvPr/>
        </p:nvSpPr>
        <p:spPr>
          <a:xfrm>
            <a:off x="0" y="2767279"/>
            <a:ext cx="4095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Poppins" panose="00000500000000000000" pitchFamily="2" charset="0"/>
                <a:cs typeface="Poppins" panose="00000500000000000000" pitchFamily="2" charset="0"/>
              </a:rPr>
              <a:t>Tables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CE8726-525D-416E-A0C2-44AF12A43287}"/>
              </a:ext>
            </a:extLst>
          </p:cNvPr>
          <p:cNvSpPr/>
          <p:nvPr/>
        </p:nvSpPr>
        <p:spPr>
          <a:xfrm>
            <a:off x="-8141110" y="-2780072"/>
            <a:ext cx="12595123" cy="12418142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3E5560-C457-48A8-97B1-090F329ED99B}"/>
              </a:ext>
            </a:extLst>
          </p:cNvPr>
          <p:cNvGrpSpPr>
            <a:grpSpLocks noChangeAspect="1"/>
          </p:cNvGrpSpPr>
          <p:nvPr/>
        </p:nvGrpSpPr>
        <p:grpSpPr>
          <a:xfrm>
            <a:off x="-10781043" y="470934"/>
            <a:ext cx="2639933" cy="2167045"/>
            <a:chOff x="66169" y="2676385"/>
            <a:chExt cx="3512457" cy="28832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6B99EA7-7080-49DF-86FA-969096F3F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98" y="2676385"/>
              <a:ext cx="2952542" cy="19827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7D08560-4288-416B-838E-E06D5780438D}"/>
                </a:ext>
              </a:extLst>
            </p:cNvPr>
            <p:cNvSpPr txBox="1"/>
            <p:nvPr/>
          </p:nvSpPr>
          <p:spPr>
            <a:xfrm>
              <a:off x="66169" y="4956183"/>
              <a:ext cx="3512457" cy="603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Patients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BAB5C79-3ED0-42E7-A1E7-C40BE077F737}"/>
              </a:ext>
            </a:extLst>
          </p:cNvPr>
          <p:cNvGrpSpPr>
            <a:grpSpLocks noChangeAspect="1"/>
          </p:cNvGrpSpPr>
          <p:nvPr/>
        </p:nvGrpSpPr>
        <p:grpSpPr>
          <a:xfrm>
            <a:off x="-10506619" y="4028299"/>
            <a:ext cx="2639933" cy="2838260"/>
            <a:chOff x="8526289" y="1984828"/>
            <a:chExt cx="3512457" cy="377633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16CB6CA-25B1-4F17-9969-6A36E29318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7186" y="1984828"/>
              <a:ext cx="2910664" cy="288834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F68E5FF-A0DA-45F2-86E5-23A34CBFA6A5}"/>
                </a:ext>
              </a:extLst>
            </p:cNvPr>
            <p:cNvSpPr txBox="1"/>
            <p:nvPr/>
          </p:nvSpPr>
          <p:spPr>
            <a:xfrm>
              <a:off x="8526289" y="5116487"/>
              <a:ext cx="3512457" cy="644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Doctors 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764658-3739-4A4A-AAED-73428324EE30}"/>
              </a:ext>
            </a:extLst>
          </p:cNvPr>
          <p:cNvGrpSpPr/>
          <p:nvPr/>
        </p:nvGrpSpPr>
        <p:grpSpPr>
          <a:xfrm>
            <a:off x="-13437191" y="2753879"/>
            <a:ext cx="3466468" cy="851297"/>
            <a:chOff x="4271521" y="2854546"/>
            <a:chExt cx="3466468" cy="8512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C75907-55E9-47EF-A5CB-D601F0FF3B25}"/>
                </a:ext>
              </a:extLst>
            </p:cNvPr>
            <p:cNvSpPr txBox="1"/>
            <p:nvPr/>
          </p:nvSpPr>
          <p:spPr>
            <a:xfrm>
              <a:off x="4887263" y="2854546"/>
              <a:ext cx="2850726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Roles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87660A1-3B37-424A-A9DA-AC708C7BC2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1521" y="309857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B23BEF5-4E9B-48B1-AEE7-7750BDB1B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4" t="14184" r="4662" b="2112"/>
          <a:stretch/>
        </p:blipFill>
        <p:spPr>
          <a:xfrm>
            <a:off x="4271218" y="-6631010"/>
            <a:ext cx="3289300" cy="3022600"/>
          </a:xfr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6ECD4B8-2D90-46B7-90E9-78A690B43C42}"/>
              </a:ext>
            </a:extLst>
          </p:cNvPr>
          <p:cNvGrpSpPr/>
          <p:nvPr/>
        </p:nvGrpSpPr>
        <p:grpSpPr>
          <a:xfrm>
            <a:off x="-2982060" y="-3955770"/>
            <a:ext cx="5177136" cy="851297"/>
            <a:chOff x="1339270" y="8245696"/>
            <a:chExt cx="5177136" cy="8512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47691A9-A15C-4210-9F2E-5451C9156153}"/>
                </a:ext>
              </a:extLst>
            </p:cNvPr>
            <p:cNvSpPr txBox="1"/>
            <p:nvPr/>
          </p:nvSpPr>
          <p:spPr>
            <a:xfrm>
              <a:off x="1955011" y="8245696"/>
              <a:ext cx="4561395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Management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3B8E537-F445-432B-9935-F4AC71C3AD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1E73692-0877-44E2-9FBA-75C60EE7A14F}"/>
              </a:ext>
            </a:extLst>
          </p:cNvPr>
          <p:cNvGrpSpPr>
            <a:grpSpLocks noChangeAspect="1"/>
          </p:cNvGrpSpPr>
          <p:nvPr/>
        </p:nvGrpSpPr>
        <p:grpSpPr>
          <a:xfrm>
            <a:off x="-1365561" y="-2640769"/>
            <a:ext cx="2559879" cy="2563816"/>
            <a:chOff x="4883722" y="1671320"/>
            <a:chExt cx="3084621" cy="3089366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EF92458-90F2-419B-A44E-D5F0DF49B1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83722" y="1671320"/>
              <a:ext cx="3084621" cy="3089366"/>
            </a:xfrm>
            <a:prstGeom prst="ellipse">
              <a:avLst/>
            </a:prstGeom>
            <a:solidFill>
              <a:srgbClr val="FEFA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DB33037-4584-4BB9-841A-83C973AAF3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00" t="16322" r="10000" b="12413"/>
            <a:stretch/>
          </p:blipFill>
          <p:spPr>
            <a:xfrm>
              <a:off x="5290961" y="2190750"/>
              <a:ext cx="2251932" cy="2065382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E83AE2C9-D3DA-41B2-8A1E-9BD6AB0E5E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02967">
            <a:off x="6011075" y="233089"/>
            <a:ext cx="1825064" cy="259803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036883B-8F0F-4310-902B-FAA549C0552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7" r="19262" b="28837"/>
          <a:stretch/>
        </p:blipFill>
        <p:spPr>
          <a:xfrm>
            <a:off x="8763000" y="310057"/>
            <a:ext cx="2286000" cy="208094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00AAB90-E05E-4EE5-A6E1-71CDDD9C2D0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19" t="10880" r="20128" b="3792"/>
          <a:stretch/>
        </p:blipFill>
        <p:spPr>
          <a:xfrm>
            <a:off x="5421419" y="4107732"/>
            <a:ext cx="1974570" cy="242392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99C37B7-F7EB-4691-AC85-530DFDAAA9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989" y="2740036"/>
            <a:ext cx="4396599" cy="26335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FC53754-D23C-4785-82E4-1872FB5BE2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6047" y="4977918"/>
            <a:ext cx="4799455" cy="4799455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0542004E-2616-4DF3-94C9-D0C43A3D2FA3}"/>
              </a:ext>
            </a:extLst>
          </p:cNvPr>
          <p:cNvGrpSpPr/>
          <p:nvPr/>
        </p:nvGrpSpPr>
        <p:grpSpPr>
          <a:xfrm>
            <a:off x="-2413920" y="10194953"/>
            <a:ext cx="3325641" cy="851297"/>
            <a:chOff x="1339270" y="8245696"/>
            <a:chExt cx="3325641" cy="85129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68E49DA-57D3-421C-A6FF-4D0871EE2334}"/>
                </a:ext>
              </a:extLst>
            </p:cNvPr>
            <p:cNvSpPr txBox="1"/>
            <p:nvPr/>
          </p:nvSpPr>
          <p:spPr>
            <a:xfrm>
              <a:off x="1955011" y="8245696"/>
              <a:ext cx="2709900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Finance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22CCFBC-F146-402A-8050-A275A2E6E2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732C3E4-DFBB-41DD-A2DC-32044E7A951F}"/>
              </a:ext>
            </a:extLst>
          </p:cNvPr>
          <p:cNvGrpSpPr/>
          <p:nvPr/>
        </p:nvGrpSpPr>
        <p:grpSpPr>
          <a:xfrm>
            <a:off x="4271218" y="2626966"/>
            <a:ext cx="5241082" cy="851297"/>
            <a:chOff x="1339270" y="8245696"/>
            <a:chExt cx="5241082" cy="85129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805B183-0040-4391-8CB7-923169EC7EC7}"/>
                </a:ext>
              </a:extLst>
            </p:cNvPr>
            <p:cNvSpPr txBox="1"/>
            <p:nvPr/>
          </p:nvSpPr>
          <p:spPr>
            <a:xfrm>
              <a:off x="1955011" y="8245696"/>
              <a:ext cx="4625341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Patient Records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5FA1104-E021-4D00-AA63-3FF6A294A0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5379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AA84B6-3EE5-4F98-B637-B92E31686CE9}"/>
              </a:ext>
            </a:extLst>
          </p:cNvPr>
          <p:cNvSpPr txBox="1"/>
          <p:nvPr/>
        </p:nvSpPr>
        <p:spPr>
          <a:xfrm>
            <a:off x="0" y="2767279"/>
            <a:ext cx="4095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Poppins" panose="00000500000000000000" pitchFamily="2" charset="0"/>
                <a:cs typeface="Poppins" panose="00000500000000000000" pitchFamily="2" charset="0"/>
              </a:rPr>
              <a:t>Tables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CE8726-525D-416E-A0C2-44AF12A43287}"/>
              </a:ext>
            </a:extLst>
          </p:cNvPr>
          <p:cNvSpPr/>
          <p:nvPr/>
        </p:nvSpPr>
        <p:spPr>
          <a:xfrm>
            <a:off x="-8141110" y="-2780072"/>
            <a:ext cx="12595123" cy="12418142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3E5560-C457-48A8-97B1-090F329ED99B}"/>
              </a:ext>
            </a:extLst>
          </p:cNvPr>
          <p:cNvGrpSpPr>
            <a:grpSpLocks noChangeAspect="1"/>
          </p:cNvGrpSpPr>
          <p:nvPr/>
        </p:nvGrpSpPr>
        <p:grpSpPr>
          <a:xfrm>
            <a:off x="-10781043" y="470934"/>
            <a:ext cx="2639933" cy="2167045"/>
            <a:chOff x="66169" y="2676385"/>
            <a:chExt cx="3512457" cy="28832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6B99EA7-7080-49DF-86FA-969096F3F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98" y="2676385"/>
              <a:ext cx="2952542" cy="19827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7D08560-4288-416B-838E-E06D5780438D}"/>
                </a:ext>
              </a:extLst>
            </p:cNvPr>
            <p:cNvSpPr txBox="1"/>
            <p:nvPr/>
          </p:nvSpPr>
          <p:spPr>
            <a:xfrm>
              <a:off x="66169" y="4956183"/>
              <a:ext cx="3512457" cy="603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Patients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BAB5C79-3ED0-42E7-A1E7-C40BE077F737}"/>
              </a:ext>
            </a:extLst>
          </p:cNvPr>
          <p:cNvGrpSpPr>
            <a:grpSpLocks noChangeAspect="1"/>
          </p:cNvGrpSpPr>
          <p:nvPr/>
        </p:nvGrpSpPr>
        <p:grpSpPr>
          <a:xfrm>
            <a:off x="-10506619" y="4028299"/>
            <a:ext cx="2639933" cy="2838260"/>
            <a:chOff x="8526289" y="1984828"/>
            <a:chExt cx="3512457" cy="377633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16CB6CA-25B1-4F17-9969-6A36E29318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7186" y="1984828"/>
              <a:ext cx="2910664" cy="288834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F68E5FF-A0DA-45F2-86E5-23A34CBFA6A5}"/>
                </a:ext>
              </a:extLst>
            </p:cNvPr>
            <p:cNvSpPr txBox="1"/>
            <p:nvPr/>
          </p:nvSpPr>
          <p:spPr>
            <a:xfrm>
              <a:off x="8526289" y="5116487"/>
              <a:ext cx="3512457" cy="644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Doctors 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764658-3739-4A4A-AAED-73428324EE30}"/>
              </a:ext>
            </a:extLst>
          </p:cNvPr>
          <p:cNvGrpSpPr/>
          <p:nvPr/>
        </p:nvGrpSpPr>
        <p:grpSpPr>
          <a:xfrm>
            <a:off x="-13437191" y="2753879"/>
            <a:ext cx="3466468" cy="851297"/>
            <a:chOff x="4271521" y="2854546"/>
            <a:chExt cx="3466468" cy="8512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C75907-55E9-47EF-A5CB-D601F0FF3B25}"/>
                </a:ext>
              </a:extLst>
            </p:cNvPr>
            <p:cNvSpPr txBox="1"/>
            <p:nvPr/>
          </p:nvSpPr>
          <p:spPr>
            <a:xfrm>
              <a:off x="4887263" y="2854546"/>
              <a:ext cx="2850726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Roles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87660A1-3B37-424A-A9DA-AC708C7BC2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1521" y="309857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B23BEF5-4E9B-48B1-AEE7-7750BDB1B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4" t="14184" r="4662" b="2112"/>
          <a:stretch/>
        </p:blipFill>
        <p:spPr>
          <a:xfrm>
            <a:off x="4271218" y="-6631010"/>
            <a:ext cx="3289300" cy="3022600"/>
          </a:xfr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6ECD4B8-2D90-46B7-90E9-78A690B43C42}"/>
              </a:ext>
            </a:extLst>
          </p:cNvPr>
          <p:cNvGrpSpPr/>
          <p:nvPr/>
        </p:nvGrpSpPr>
        <p:grpSpPr>
          <a:xfrm>
            <a:off x="-2982060" y="-3955770"/>
            <a:ext cx="5177136" cy="851297"/>
            <a:chOff x="1339270" y="8245696"/>
            <a:chExt cx="5177136" cy="8512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47691A9-A15C-4210-9F2E-5451C9156153}"/>
                </a:ext>
              </a:extLst>
            </p:cNvPr>
            <p:cNvSpPr txBox="1"/>
            <p:nvPr/>
          </p:nvSpPr>
          <p:spPr>
            <a:xfrm>
              <a:off x="1955011" y="8245696"/>
              <a:ext cx="4561395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Management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3B8E537-F445-432B-9935-F4AC71C3AD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1E73692-0877-44E2-9FBA-75C60EE7A14F}"/>
              </a:ext>
            </a:extLst>
          </p:cNvPr>
          <p:cNvGrpSpPr>
            <a:grpSpLocks noChangeAspect="1"/>
          </p:cNvGrpSpPr>
          <p:nvPr/>
        </p:nvGrpSpPr>
        <p:grpSpPr>
          <a:xfrm>
            <a:off x="-1365561" y="-2640769"/>
            <a:ext cx="2559879" cy="2563816"/>
            <a:chOff x="4883722" y="1671320"/>
            <a:chExt cx="3084621" cy="3089366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EF92458-90F2-419B-A44E-D5F0DF49B1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83722" y="1671320"/>
              <a:ext cx="3084621" cy="3089366"/>
            </a:xfrm>
            <a:prstGeom prst="ellipse">
              <a:avLst/>
            </a:prstGeom>
            <a:solidFill>
              <a:srgbClr val="FEFA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DB33037-4584-4BB9-841A-83C973AAF3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00" t="16322" r="10000" b="12413"/>
            <a:stretch/>
          </p:blipFill>
          <p:spPr>
            <a:xfrm>
              <a:off x="5290961" y="2190750"/>
              <a:ext cx="2251932" cy="2065382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E83AE2C9-D3DA-41B2-8A1E-9BD6AB0E5E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02967">
            <a:off x="-1221516" y="-6409518"/>
            <a:ext cx="1825064" cy="259803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036883B-8F0F-4310-902B-FAA549C0552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7" r="19262" b="28837"/>
          <a:stretch/>
        </p:blipFill>
        <p:spPr>
          <a:xfrm>
            <a:off x="1530409" y="-6332550"/>
            <a:ext cx="2286000" cy="208094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00AAB90-E05E-4EE5-A6E1-71CDDD9C2D0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19" t="10880" r="20128" b="3792"/>
          <a:stretch/>
        </p:blipFill>
        <p:spPr>
          <a:xfrm>
            <a:off x="-1811172" y="-2534875"/>
            <a:ext cx="1974570" cy="242392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99C37B7-F7EB-4691-AC85-530DFDAAA9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98" y="-3902571"/>
            <a:ext cx="4396599" cy="26335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FC53754-D23C-4785-82E4-1872FB5BE2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233" y="2224692"/>
            <a:ext cx="4799455" cy="4799455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0542004E-2616-4DF3-94C9-D0C43A3D2FA3}"/>
              </a:ext>
            </a:extLst>
          </p:cNvPr>
          <p:cNvGrpSpPr/>
          <p:nvPr/>
        </p:nvGrpSpPr>
        <p:grpSpPr>
          <a:xfrm>
            <a:off x="4327811" y="2997908"/>
            <a:ext cx="3325641" cy="851297"/>
            <a:chOff x="1339270" y="8245696"/>
            <a:chExt cx="3325641" cy="85129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68E49DA-57D3-421C-A6FF-4D0871EE2334}"/>
                </a:ext>
              </a:extLst>
            </p:cNvPr>
            <p:cNvSpPr txBox="1"/>
            <p:nvPr/>
          </p:nvSpPr>
          <p:spPr>
            <a:xfrm>
              <a:off x="1955011" y="8245696"/>
              <a:ext cx="2709900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Finance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22CCFBC-F146-402A-8050-A275A2E6E2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732C3E4-DFBB-41DD-A2DC-32044E7A951F}"/>
              </a:ext>
            </a:extLst>
          </p:cNvPr>
          <p:cNvGrpSpPr/>
          <p:nvPr/>
        </p:nvGrpSpPr>
        <p:grpSpPr>
          <a:xfrm>
            <a:off x="-2961373" y="-4015641"/>
            <a:ext cx="5241082" cy="851297"/>
            <a:chOff x="1339270" y="8245696"/>
            <a:chExt cx="5241082" cy="85129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805B183-0040-4391-8CB7-923169EC7EC7}"/>
                </a:ext>
              </a:extLst>
            </p:cNvPr>
            <p:cNvSpPr txBox="1"/>
            <p:nvPr/>
          </p:nvSpPr>
          <p:spPr>
            <a:xfrm>
              <a:off x="1955011" y="8245696"/>
              <a:ext cx="4625341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Patient Records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5FA1104-E021-4D00-AA63-3FF6A294A0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033DADF7-50FC-4749-B6D1-2619170443D1}"/>
              </a:ext>
            </a:extLst>
          </p:cNvPr>
          <p:cNvCxnSpPr>
            <a:cxnSpLocks/>
          </p:cNvCxnSpPr>
          <p:nvPr/>
        </p:nvCxnSpPr>
        <p:spPr>
          <a:xfrm flipH="1" flipV="1">
            <a:off x="9294960" y="1600287"/>
            <a:ext cx="1360517" cy="3158477"/>
          </a:xfrm>
          <a:prstGeom prst="curvedConnector4">
            <a:avLst>
              <a:gd name="adj1" fmla="val -16802"/>
              <a:gd name="adj2" fmla="val 93044"/>
            </a:avLst>
          </a:prstGeom>
          <a:ln w="3810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DBAF90E-0A1A-45F5-BD8A-0116F984E46D}"/>
              </a:ext>
            </a:extLst>
          </p:cNvPr>
          <p:cNvSpPr txBox="1"/>
          <p:nvPr/>
        </p:nvSpPr>
        <p:spPr>
          <a:xfrm>
            <a:off x="7807681" y="748990"/>
            <a:ext cx="2709900" cy="85129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Poppins Light" panose="00000400000000000000" pitchFamily="2" charset="0"/>
                <a:cs typeface="Poppins Light" panose="00000400000000000000" pitchFamily="2" charset="0"/>
              </a:rPr>
              <a:t>Details</a:t>
            </a:r>
          </a:p>
        </p:txBody>
      </p:sp>
    </p:spTree>
    <p:extLst>
      <p:ext uri="{BB962C8B-B14F-4D97-AF65-F5344CB8AC3E}">
        <p14:creationId xmlns:p14="http://schemas.microsoft.com/office/powerpoint/2010/main" val="371224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90270-3DB3-43A3-9B36-D855E1129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697" y="32176"/>
            <a:ext cx="7934632" cy="6829589"/>
          </a:xfrm>
        </p:spPr>
      </p:pic>
    </p:spTree>
    <p:extLst>
      <p:ext uri="{BB962C8B-B14F-4D97-AF65-F5344CB8AC3E}">
        <p14:creationId xmlns:p14="http://schemas.microsoft.com/office/powerpoint/2010/main" val="1779117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90270-3DB3-43A3-9B36-D855E1129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8604" y="0"/>
            <a:ext cx="34070004" cy="29325130"/>
          </a:xfrm>
        </p:spPr>
      </p:pic>
    </p:spTree>
    <p:extLst>
      <p:ext uri="{BB962C8B-B14F-4D97-AF65-F5344CB8AC3E}">
        <p14:creationId xmlns:p14="http://schemas.microsoft.com/office/powerpoint/2010/main" val="730868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90270-3DB3-43A3-9B36-D855E1129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97104" y="-5981700"/>
            <a:ext cx="34070004" cy="29325130"/>
          </a:xfrm>
        </p:spPr>
      </p:pic>
    </p:spTree>
    <p:extLst>
      <p:ext uri="{BB962C8B-B14F-4D97-AF65-F5344CB8AC3E}">
        <p14:creationId xmlns:p14="http://schemas.microsoft.com/office/powerpoint/2010/main" val="2312680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90270-3DB3-43A3-9B36-D855E1129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66822" y="-13468558"/>
            <a:ext cx="39263243" cy="33795115"/>
          </a:xfrm>
        </p:spPr>
      </p:pic>
    </p:spTree>
    <p:extLst>
      <p:ext uri="{BB962C8B-B14F-4D97-AF65-F5344CB8AC3E}">
        <p14:creationId xmlns:p14="http://schemas.microsoft.com/office/powerpoint/2010/main" val="1959788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90270-3DB3-43A3-9B36-D855E1129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77222" y="-13468558"/>
            <a:ext cx="39263243" cy="33795115"/>
          </a:xfrm>
        </p:spPr>
      </p:pic>
    </p:spTree>
    <p:extLst>
      <p:ext uri="{BB962C8B-B14F-4D97-AF65-F5344CB8AC3E}">
        <p14:creationId xmlns:p14="http://schemas.microsoft.com/office/powerpoint/2010/main" val="2142139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90270-3DB3-43A3-9B36-D855E1129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39622" y="-19259758"/>
            <a:ext cx="39263243" cy="33795115"/>
          </a:xfrm>
        </p:spPr>
      </p:pic>
    </p:spTree>
    <p:extLst>
      <p:ext uri="{BB962C8B-B14F-4D97-AF65-F5344CB8AC3E}">
        <p14:creationId xmlns:p14="http://schemas.microsoft.com/office/powerpoint/2010/main" val="2091081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F7DA34-722F-4CCF-AAA7-39D79D699600}"/>
              </a:ext>
            </a:extLst>
          </p:cNvPr>
          <p:cNvSpPr txBox="1"/>
          <p:nvPr/>
        </p:nvSpPr>
        <p:spPr>
          <a:xfrm>
            <a:off x="1532965" y="310350"/>
            <a:ext cx="87495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atin typeface="Poppins" panose="00000500000000000000" pitchFamily="2" charset="0"/>
                <a:cs typeface="Poppins" panose="00000500000000000000" pitchFamily="2" charset="0"/>
              </a:rPr>
              <a:t>What is a Hospital ?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AF7489-ED6F-438D-9C7A-EA4CFD3D8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445" y="7825189"/>
            <a:ext cx="2910664" cy="28883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9EC2F8-A89D-4897-AE29-9D8FC9335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443" y="8106296"/>
            <a:ext cx="5027114" cy="33365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A324D6-28F7-4E44-B8B9-FE55B0FBCA29}"/>
              </a:ext>
            </a:extLst>
          </p:cNvPr>
          <p:cNvSpPr txBox="1"/>
          <p:nvPr/>
        </p:nvSpPr>
        <p:spPr>
          <a:xfrm>
            <a:off x="6770061" y="12534257"/>
            <a:ext cx="3512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Building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B93EE4-3748-4515-8A16-9C7E2F4A5A86}"/>
              </a:ext>
            </a:extLst>
          </p:cNvPr>
          <p:cNvSpPr txBox="1"/>
          <p:nvPr/>
        </p:nvSpPr>
        <p:spPr>
          <a:xfrm>
            <a:off x="8714548" y="10956848"/>
            <a:ext cx="3512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Doctors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4F3AB8-FD2C-47AB-9E5D-40EE0D6711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57" y="8516746"/>
            <a:ext cx="2952542" cy="1982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1CD038-9424-4F9E-8870-B244BBFC93EC}"/>
              </a:ext>
            </a:extLst>
          </p:cNvPr>
          <p:cNvSpPr txBox="1"/>
          <p:nvPr/>
        </p:nvSpPr>
        <p:spPr>
          <a:xfrm>
            <a:off x="254428" y="10796545"/>
            <a:ext cx="3512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Patients </a:t>
            </a:r>
          </a:p>
        </p:txBody>
      </p:sp>
    </p:spTree>
    <p:extLst>
      <p:ext uri="{BB962C8B-B14F-4D97-AF65-F5344CB8AC3E}">
        <p14:creationId xmlns:p14="http://schemas.microsoft.com/office/powerpoint/2010/main" val="2533132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90270-3DB3-43A3-9B36-D855E1129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22822" y="-19666158"/>
            <a:ext cx="39263243" cy="33795115"/>
          </a:xfrm>
        </p:spPr>
      </p:pic>
    </p:spTree>
    <p:extLst>
      <p:ext uri="{BB962C8B-B14F-4D97-AF65-F5344CB8AC3E}">
        <p14:creationId xmlns:p14="http://schemas.microsoft.com/office/powerpoint/2010/main" val="511165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90270-3DB3-43A3-9B36-D855E1129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22822" y="-22510958"/>
            <a:ext cx="39263243" cy="33795115"/>
          </a:xfrm>
        </p:spPr>
      </p:pic>
    </p:spTree>
    <p:extLst>
      <p:ext uri="{BB962C8B-B14F-4D97-AF65-F5344CB8AC3E}">
        <p14:creationId xmlns:p14="http://schemas.microsoft.com/office/powerpoint/2010/main" val="2437439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E90270-3DB3-43A3-9B36-D855E1129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08422" y="-28664315"/>
            <a:ext cx="39263243" cy="33795115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6F47AAF-3FBA-4A0E-97DF-40A9EAB5520C}"/>
              </a:ext>
            </a:extLst>
          </p:cNvPr>
          <p:cNvSpPr/>
          <p:nvPr/>
        </p:nvSpPr>
        <p:spPr>
          <a:xfrm>
            <a:off x="7758545" y="-5264727"/>
            <a:ext cx="1163782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61CD01-B86D-4DD8-A6F9-015C042B6468}"/>
              </a:ext>
            </a:extLst>
          </p:cNvPr>
          <p:cNvSpPr/>
          <p:nvPr/>
        </p:nvSpPr>
        <p:spPr>
          <a:xfrm>
            <a:off x="9074727" y="-5264727"/>
            <a:ext cx="1163782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13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1EC8858D-1F06-4E70-B5F1-CE732BC6C244}"/>
              </a:ext>
            </a:extLst>
          </p:cNvPr>
          <p:cNvGrpSpPr/>
          <p:nvPr/>
        </p:nvGrpSpPr>
        <p:grpSpPr>
          <a:xfrm>
            <a:off x="4448527" y="348597"/>
            <a:ext cx="2580133" cy="3127744"/>
            <a:chOff x="7399311" y="483181"/>
            <a:chExt cx="2580133" cy="312774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F8212E0-5777-4726-A76C-9E24512DFF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06" b="5999"/>
            <a:stretch/>
          </p:blipFill>
          <p:spPr>
            <a:xfrm>
              <a:off x="7399311" y="483181"/>
              <a:ext cx="2580133" cy="2578608"/>
            </a:xfrm>
            <a:prstGeom prst="ellipse">
              <a:avLst/>
            </a:prstGeom>
            <a:ln w="38100" cap="rnd">
              <a:solidFill>
                <a:srgbClr val="333333"/>
              </a:solidFill>
              <a:prstDash val="dash"/>
            </a:ln>
            <a:effectLst/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6A7A52F-E5F6-4D7C-94A0-2326CE6E2A65}"/>
                </a:ext>
              </a:extLst>
            </p:cNvPr>
            <p:cNvSpPr txBox="1"/>
            <p:nvPr/>
          </p:nvSpPr>
          <p:spPr>
            <a:xfrm>
              <a:off x="7897091" y="3241593"/>
              <a:ext cx="1717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Mohamed Hany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7872D21-70C6-4635-8725-C609320F73BF}"/>
              </a:ext>
            </a:extLst>
          </p:cNvPr>
          <p:cNvGrpSpPr>
            <a:grpSpLocks noChangeAspect="1"/>
          </p:cNvGrpSpPr>
          <p:nvPr/>
        </p:nvGrpSpPr>
        <p:grpSpPr>
          <a:xfrm>
            <a:off x="5634758" y="3624498"/>
            <a:ext cx="2578608" cy="3133226"/>
            <a:chOff x="9135105" y="3426259"/>
            <a:chExt cx="2578608" cy="313322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EB59735-4EC7-422A-8651-E6034C147F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87"/>
            <a:stretch/>
          </p:blipFill>
          <p:spPr>
            <a:xfrm>
              <a:off x="9135105" y="3426259"/>
              <a:ext cx="2578608" cy="2584090"/>
            </a:xfrm>
            <a:prstGeom prst="ellipse">
              <a:avLst/>
            </a:prstGeom>
            <a:ln w="38100" cap="rnd">
              <a:solidFill>
                <a:srgbClr val="333333"/>
              </a:solidFill>
              <a:prstDash val="dash"/>
            </a:ln>
            <a:effectLst/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492CB9A-8A21-46E0-9205-114AEDC48490}"/>
                </a:ext>
              </a:extLst>
            </p:cNvPr>
            <p:cNvSpPr txBox="1"/>
            <p:nvPr/>
          </p:nvSpPr>
          <p:spPr>
            <a:xfrm>
              <a:off x="9979444" y="6190153"/>
              <a:ext cx="10991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Ali Alsaed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43E945-0D35-451E-828F-0E971DD5B5A7}"/>
              </a:ext>
            </a:extLst>
          </p:cNvPr>
          <p:cNvGrpSpPr/>
          <p:nvPr/>
        </p:nvGrpSpPr>
        <p:grpSpPr>
          <a:xfrm>
            <a:off x="1802540" y="3620252"/>
            <a:ext cx="2578608" cy="3141719"/>
            <a:chOff x="3005606" y="3174877"/>
            <a:chExt cx="2578608" cy="314171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618BD74-9650-4D98-B0FB-656342D6F7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0327"/>
            <a:stretch/>
          </p:blipFill>
          <p:spPr>
            <a:xfrm>
              <a:off x="3005606" y="3174877"/>
              <a:ext cx="2578608" cy="2578608"/>
            </a:xfrm>
            <a:prstGeom prst="ellipse">
              <a:avLst/>
            </a:prstGeom>
            <a:ln w="38100" cap="rnd">
              <a:solidFill>
                <a:srgbClr val="333333"/>
              </a:solidFill>
              <a:prstDash val="dash"/>
            </a:ln>
            <a:effectLst/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5AF76C-8D0B-4957-AD1C-AE665800BAB1}"/>
                </a:ext>
              </a:extLst>
            </p:cNvPr>
            <p:cNvSpPr txBox="1"/>
            <p:nvPr/>
          </p:nvSpPr>
          <p:spPr>
            <a:xfrm>
              <a:off x="3549074" y="5947264"/>
              <a:ext cx="14916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Hussein Saleh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37300A5-5F31-450B-B4E2-392EC14D0F15}"/>
              </a:ext>
            </a:extLst>
          </p:cNvPr>
          <p:cNvGrpSpPr/>
          <p:nvPr/>
        </p:nvGrpSpPr>
        <p:grpSpPr>
          <a:xfrm>
            <a:off x="759589" y="343463"/>
            <a:ext cx="2577736" cy="3138012"/>
            <a:chOff x="742148" y="331997"/>
            <a:chExt cx="2577736" cy="31380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F92EAE7-AECF-4205-A883-A3180A0991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467"/>
            <a:stretch/>
          </p:blipFill>
          <p:spPr>
            <a:xfrm>
              <a:off x="742148" y="331997"/>
              <a:ext cx="2577736" cy="2575272"/>
            </a:xfrm>
            <a:prstGeom prst="ellipse">
              <a:avLst/>
            </a:prstGeom>
            <a:ln w="38100" cap="rnd">
              <a:solidFill>
                <a:srgbClr val="333333"/>
              </a:solidFill>
              <a:prstDash val="dash"/>
            </a:ln>
            <a:effectLst/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BCF019B-82EB-48AD-9468-05B6188483AA}"/>
                </a:ext>
              </a:extLst>
            </p:cNvPr>
            <p:cNvSpPr txBox="1"/>
            <p:nvPr/>
          </p:nvSpPr>
          <p:spPr>
            <a:xfrm>
              <a:off x="1170803" y="3100677"/>
              <a:ext cx="17204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Elsayed Sharawy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698EA74-8350-4E10-88EF-8843FACD65A2}"/>
              </a:ext>
            </a:extLst>
          </p:cNvPr>
          <p:cNvGrpSpPr/>
          <p:nvPr/>
        </p:nvGrpSpPr>
        <p:grpSpPr>
          <a:xfrm>
            <a:off x="8139862" y="407623"/>
            <a:ext cx="2578608" cy="3009693"/>
            <a:chOff x="8048362" y="560528"/>
            <a:chExt cx="2578608" cy="3009693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CE5A57E-6CB4-4690-9439-960EF4D6D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48362" y="560528"/>
              <a:ext cx="2578608" cy="2496707"/>
            </a:xfrm>
            <a:prstGeom prst="ellipse">
              <a:avLst/>
            </a:prstGeom>
            <a:ln w="28575" cap="rnd">
              <a:solidFill>
                <a:srgbClr val="333333"/>
              </a:solidFill>
              <a:prstDash val="dash"/>
            </a:ln>
            <a:effectLst/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3558731-B530-425E-A855-DFAE0F7EA7A1}"/>
                </a:ext>
              </a:extLst>
            </p:cNvPr>
            <p:cNvSpPr txBox="1"/>
            <p:nvPr/>
          </p:nvSpPr>
          <p:spPr>
            <a:xfrm>
              <a:off x="8607993" y="3200889"/>
              <a:ext cx="1717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Altarek Attallah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E6F9364-C237-4B56-BD68-4149B21C9823}"/>
              </a:ext>
            </a:extLst>
          </p:cNvPr>
          <p:cNvGrpSpPr/>
          <p:nvPr/>
        </p:nvGrpSpPr>
        <p:grpSpPr>
          <a:xfrm>
            <a:off x="9466975" y="3671886"/>
            <a:ext cx="2578608" cy="3038451"/>
            <a:chOff x="9466975" y="3740732"/>
            <a:chExt cx="2578608" cy="3038451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F3CE943-66C4-4986-864D-E5EBA0C78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66975" y="3740732"/>
              <a:ext cx="2578608" cy="2578608"/>
            </a:xfrm>
            <a:prstGeom prst="ellipse">
              <a:avLst/>
            </a:prstGeom>
            <a:ln w="28575" cap="rnd">
              <a:solidFill>
                <a:srgbClr val="333333"/>
              </a:solidFill>
              <a:prstDash val="dash"/>
            </a:ln>
            <a:effectLst/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4B3FF92-4932-44DC-AEBA-70047B75C0C9}"/>
                </a:ext>
              </a:extLst>
            </p:cNvPr>
            <p:cNvSpPr txBox="1"/>
            <p:nvPr/>
          </p:nvSpPr>
          <p:spPr>
            <a:xfrm>
              <a:off x="10182793" y="6409851"/>
              <a:ext cx="1717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Amr Gamal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8098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F7DA34-722F-4CCF-AAA7-39D79D699600}"/>
              </a:ext>
            </a:extLst>
          </p:cNvPr>
          <p:cNvSpPr txBox="1"/>
          <p:nvPr/>
        </p:nvSpPr>
        <p:spPr>
          <a:xfrm>
            <a:off x="1532965" y="310350"/>
            <a:ext cx="87495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atin typeface="Poppins" panose="00000500000000000000" pitchFamily="2" charset="0"/>
                <a:cs typeface="Poppins" panose="00000500000000000000" pitchFamily="2" charset="0"/>
              </a:rPr>
              <a:t>What is a Hospital ?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AF7489-ED6F-438D-9C7A-EA4CFD3D8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080" y="7640133"/>
            <a:ext cx="2910664" cy="28883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9EC2F8-A89D-4897-AE29-9D8FC9335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184" y="2265935"/>
            <a:ext cx="5027114" cy="33365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A324D6-28F7-4E44-B8B9-FE55B0FBCA29}"/>
              </a:ext>
            </a:extLst>
          </p:cNvPr>
          <p:cNvSpPr txBox="1"/>
          <p:nvPr/>
        </p:nvSpPr>
        <p:spPr>
          <a:xfrm>
            <a:off x="4296229" y="5602515"/>
            <a:ext cx="3512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Building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B93EE4-3748-4515-8A16-9C7E2F4A5A86}"/>
              </a:ext>
            </a:extLst>
          </p:cNvPr>
          <p:cNvSpPr txBox="1"/>
          <p:nvPr/>
        </p:nvSpPr>
        <p:spPr>
          <a:xfrm>
            <a:off x="4560659" y="10795712"/>
            <a:ext cx="3512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Doctors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4F3AB8-FD2C-47AB-9E5D-40EE0D6711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6" y="7602346"/>
            <a:ext cx="2952542" cy="1982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1CD038-9424-4F9E-8870-B244BBFC93EC}"/>
              </a:ext>
            </a:extLst>
          </p:cNvPr>
          <p:cNvSpPr txBox="1"/>
          <p:nvPr/>
        </p:nvSpPr>
        <p:spPr>
          <a:xfrm>
            <a:off x="-3512457" y="9585046"/>
            <a:ext cx="3512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Patients </a:t>
            </a:r>
          </a:p>
        </p:txBody>
      </p:sp>
    </p:spTree>
    <p:extLst>
      <p:ext uri="{BB962C8B-B14F-4D97-AF65-F5344CB8AC3E}">
        <p14:creationId xmlns:p14="http://schemas.microsoft.com/office/powerpoint/2010/main" val="885399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F7DA34-722F-4CCF-AAA7-39D79D699600}"/>
              </a:ext>
            </a:extLst>
          </p:cNvPr>
          <p:cNvSpPr txBox="1"/>
          <p:nvPr/>
        </p:nvSpPr>
        <p:spPr>
          <a:xfrm>
            <a:off x="1532965" y="310350"/>
            <a:ext cx="87495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atin typeface="Poppins" panose="00000500000000000000" pitchFamily="2" charset="0"/>
                <a:cs typeface="Poppins" panose="00000500000000000000" pitchFamily="2" charset="0"/>
              </a:rPr>
              <a:t>What is a Hospital ?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AF7489-ED6F-438D-9C7A-EA4CFD3D8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186" y="1984828"/>
            <a:ext cx="2910664" cy="28883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9EC2F8-A89D-4897-AE29-9D8FC9335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184" y="2265935"/>
            <a:ext cx="5027114" cy="33365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A324D6-28F7-4E44-B8B9-FE55B0FBCA29}"/>
              </a:ext>
            </a:extLst>
          </p:cNvPr>
          <p:cNvSpPr txBox="1"/>
          <p:nvPr/>
        </p:nvSpPr>
        <p:spPr>
          <a:xfrm>
            <a:off x="4296229" y="5602515"/>
            <a:ext cx="3512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Building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B93EE4-3748-4515-8A16-9C7E2F4A5A86}"/>
              </a:ext>
            </a:extLst>
          </p:cNvPr>
          <p:cNvSpPr txBox="1"/>
          <p:nvPr/>
        </p:nvSpPr>
        <p:spPr>
          <a:xfrm>
            <a:off x="8526289" y="5116487"/>
            <a:ext cx="3512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Doctors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4F3AB8-FD2C-47AB-9E5D-40EE0D6711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98" y="2676385"/>
            <a:ext cx="2952542" cy="1982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1CD038-9424-4F9E-8870-B244BBFC93EC}"/>
              </a:ext>
            </a:extLst>
          </p:cNvPr>
          <p:cNvSpPr txBox="1"/>
          <p:nvPr/>
        </p:nvSpPr>
        <p:spPr>
          <a:xfrm>
            <a:off x="66169" y="4956184"/>
            <a:ext cx="3512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Patients </a:t>
            </a:r>
          </a:p>
        </p:txBody>
      </p:sp>
    </p:spTree>
    <p:extLst>
      <p:ext uri="{BB962C8B-B14F-4D97-AF65-F5344CB8AC3E}">
        <p14:creationId xmlns:p14="http://schemas.microsoft.com/office/powerpoint/2010/main" val="1357947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0504D3-670A-408B-BDA2-660239670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62" y="1489363"/>
            <a:ext cx="2944091" cy="29440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3535DC-EC6E-45E6-8A47-3EB5A92CCD09}"/>
              </a:ext>
            </a:extLst>
          </p:cNvPr>
          <p:cNvSpPr txBox="1"/>
          <p:nvPr/>
        </p:nvSpPr>
        <p:spPr>
          <a:xfrm>
            <a:off x="256308" y="4678524"/>
            <a:ext cx="3491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Manual Data Records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C7BA08-6CD6-40F5-B303-67525712FC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962" y="1283854"/>
            <a:ext cx="2363356" cy="236335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19050" cap="sq">
            <a:solidFill>
              <a:srgbClr val="EAEAEA"/>
            </a:solidFill>
            <a:miter lim="800000"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D4FF51-1BBC-4E65-AAB8-94DB6F246A19}"/>
              </a:ext>
            </a:extLst>
          </p:cNvPr>
          <p:cNvSpPr txBox="1"/>
          <p:nvPr/>
        </p:nvSpPr>
        <p:spPr>
          <a:xfrm>
            <a:off x="5306866" y="3971789"/>
            <a:ext cx="2297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Missing Leads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31B19FA-EF2C-48EC-9CAE-662A769060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364" y="2076373"/>
            <a:ext cx="2788886" cy="278888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3175" cap="sq">
            <a:solidFill>
              <a:srgbClr val="EAEAEA"/>
            </a:solidFill>
            <a:miter lim="800000"/>
          </a:ln>
          <a:effectLst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0C7EBBF-8170-4C9B-8085-51F9BCC7DB42}"/>
              </a:ext>
            </a:extLst>
          </p:cNvPr>
          <p:cNvSpPr txBox="1"/>
          <p:nvPr/>
        </p:nvSpPr>
        <p:spPr>
          <a:xfrm>
            <a:off x="8811531" y="5271808"/>
            <a:ext cx="2622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Better Decisions</a:t>
            </a:r>
          </a:p>
        </p:txBody>
      </p:sp>
    </p:spTree>
    <p:extLst>
      <p:ext uri="{BB962C8B-B14F-4D97-AF65-F5344CB8AC3E}">
        <p14:creationId xmlns:p14="http://schemas.microsoft.com/office/powerpoint/2010/main" val="1925461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A2372B4-C80B-4F81-A7C9-D2913B9EFEE3}"/>
              </a:ext>
            </a:extLst>
          </p:cNvPr>
          <p:cNvSpPr txBox="1"/>
          <p:nvPr/>
        </p:nvSpPr>
        <p:spPr>
          <a:xfrm>
            <a:off x="4670637" y="304800"/>
            <a:ext cx="2850726" cy="851297"/>
          </a:xfrm>
          <a:prstGeom prst="roundRect">
            <a:avLst/>
          </a:prstGeom>
          <a:solidFill>
            <a:srgbClr val="E0F8E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Poppins Light" panose="00000400000000000000" pitchFamily="2" charset="0"/>
                <a:cs typeface="Poppins Light" panose="00000400000000000000" pitchFamily="2" charset="0"/>
              </a:rPr>
              <a:t>Hospital</a:t>
            </a:r>
          </a:p>
        </p:txBody>
      </p:sp>
    </p:spTree>
    <p:extLst>
      <p:ext uri="{BB962C8B-B14F-4D97-AF65-F5344CB8AC3E}">
        <p14:creationId xmlns:p14="http://schemas.microsoft.com/office/powerpoint/2010/main" val="2953947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7880FB3-4D6D-4FE8-BF36-A131E2B66B9C}"/>
              </a:ext>
            </a:extLst>
          </p:cNvPr>
          <p:cNvGrpSpPr>
            <a:grpSpLocks noChangeAspect="1"/>
          </p:cNvGrpSpPr>
          <p:nvPr/>
        </p:nvGrpSpPr>
        <p:grpSpPr>
          <a:xfrm>
            <a:off x="4670637" y="2695246"/>
            <a:ext cx="3045331" cy="2499824"/>
            <a:chOff x="66169" y="2676385"/>
            <a:chExt cx="3512457" cy="288327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BFDE7F1-D5F0-4479-B8A5-A4B1286D8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98" y="2676385"/>
              <a:ext cx="2952542" cy="19827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DBF2C26-074F-4458-8250-87FF765B6F2E}"/>
                </a:ext>
              </a:extLst>
            </p:cNvPr>
            <p:cNvSpPr txBox="1"/>
            <p:nvPr/>
          </p:nvSpPr>
          <p:spPr>
            <a:xfrm>
              <a:off x="66169" y="4956183"/>
              <a:ext cx="3512457" cy="603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Patients 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A2372B4-C80B-4F81-A7C9-D2913B9EFEE3}"/>
              </a:ext>
            </a:extLst>
          </p:cNvPr>
          <p:cNvSpPr txBox="1"/>
          <p:nvPr/>
        </p:nvSpPr>
        <p:spPr>
          <a:xfrm>
            <a:off x="4670637" y="304800"/>
            <a:ext cx="2850726" cy="851297"/>
          </a:xfrm>
          <a:prstGeom prst="roundRect">
            <a:avLst/>
          </a:prstGeom>
          <a:solidFill>
            <a:srgbClr val="E0F8E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Poppins Light" panose="00000400000000000000" pitchFamily="2" charset="0"/>
                <a:cs typeface="Poppins Light" panose="00000400000000000000" pitchFamily="2" charset="0"/>
              </a:rPr>
              <a:t>Roles</a:t>
            </a:r>
          </a:p>
        </p:txBody>
      </p: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0AFC51D8-C929-442A-A919-B7B6AAD5C148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 rot="16200000" flipH="1">
            <a:off x="5328506" y="1923590"/>
            <a:ext cx="1539149" cy="4161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72012D0F-A578-4C20-8B22-2647AF35C058}"/>
              </a:ext>
            </a:extLst>
          </p:cNvPr>
          <p:cNvGrpSpPr>
            <a:grpSpLocks noChangeAspect="1"/>
          </p:cNvGrpSpPr>
          <p:nvPr/>
        </p:nvGrpSpPr>
        <p:grpSpPr>
          <a:xfrm>
            <a:off x="-3163351" y="3736609"/>
            <a:ext cx="2559879" cy="2563816"/>
            <a:chOff x="4883722" y="1671320"/>
            <a:chExt cx="3084621" cy="308936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9D663F6-AC56-4D7F-9530-243577538A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83722" y="1671320"/>
              <a:ext cx="3084621" cy="3089366"/>
            </a:xfrm>
            <a:prstGeom prst="ellipse">
              <a:avLst/>
            </a:prstGeom>
            <a:solidFill>
              <a:srgbClr val="FEFA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59B7F61-8418-45AE-9F31-B2B4AE9166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00" t="16322" r="10000" b="12413"/>
            <a:stretch/>
          </p:blipFill>
          <p:spPr>
            <a:xfrm>
              <a:off x="5290961" y="2190750"/>
              <a:ext cx="2251932" cy="2065382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18EECC-4A2B-4D50-8B32-0F7D8EA8B0EC}"/>
              </a:ext>
            </a:extLst>
          </p:cNvPr>
          <p:cNvGrpSpPr>
            <a:grpSpLocks noChangeAspect="1"/>
          </p:cNvGrpSpPr>
          <p:nvPr/>
        </p:nvGrpSpPr>
        <p:grpSpPr>
          <a:xfrm>
            <a:off x="12940951" y="1495470"/>
            <a:ext cx="2850726" cy="3064889"/>
            <a:chOff x="8526289" y="1984828"/>
            <a:chExt cx="3512457" cy="377633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14BB6F6-9D16-49E0-8D23-83BE8880A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7186" y="1984828"/>
              <a:ext cx="2910664" cy="288834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F95970A-186C-4D47-B6B1-C805AD4A5759}"/>
                </a:ext>
              </a:extLst>
            </p:cNvPr>
            <p:cNvSpPr txBox="1"/>
            <p:nvPr/>
          </p:nvSpPr>
          <p:spPr>
            <a:xfrm>
              <a:off x="8526289" y="5116487"/>
              <a:ext cx="3512457" cy="644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Doctors 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2B17B26-A409-4774-A864-895F309A02D3}"/>
              </a:ext>
            </a:extLst>
          </p:cNvPr>
          <p:cNvSpPr txBox="1"/>
          <p:nvPr/>
        </p:nvSpPr>
        <p:spPr>
          <a:xfrm>
            <a:off x="4670637" y="304800"/>
            <a:ext cx="2850726" cy="851297"/>
          </a:xfrm>
          <a:prstGeom prst="roundRect">
            <a:avLst/>
          </a:prstGeom>
          <a:solidFill>
            <a:srgbClr val="E0F8E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Poppins Light" panose="00000400000000000000" pitchFamily="2" charset="0"/>
                <a:cs typeface="Poppins Light" panose="00000400000000000000" pitchFamily="2" charset="0"/>
              </a:rPr>
              <a:t>Hospital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5507B6-67C9-4A98-8B16-8DF42A11ED05}"/>
              </a:ext>
            </a:extLst>
          </p:cNvPr>
          <p:cNvSpPr txBox="1"/>
          <p:nvPr/>
        </p:nvSpPr>
        <p:spPr>
          <a:xfrm>
            <a:off x="-3406078" y="6469882"/>
            <a:ext cx="3045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Management </a:t>
            </a:r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EB4B898D-F04B-4715-8AF9-E489968304FE}"/>
              </a:ext>
            </a:extLst>
          </p:cNvPr>
          <p:cNvCxnSpPr>
            <a:stCxn id="20" idx="2"/>
            <a:endCxn id="8" idx="0"/>
          </p:cNvCxnSpPr>
          <p:nvPr/>
        </p:nvCxnSpPr>
        <p:spPr>
          <a:xfrm rot="5400000">
            <a:off x="816039" y="-1543352"/>
            <a:ext cx="2580512" cy="7979411"/>
          </a:xfrm>
          <a:prstGeom prst="curvedConnector3">
            <a:avLst/>
          </a:prstGeom>
          <a:ln w="38100"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31C654E5-B169-4E7C-8D20-5FCBC57FB6AC}"/>
              </a:ext>
            </a:extLst>
          </p:cNvPr>
          <p:cNvCxnSpPr>
            <a:cxnSpLocks/>
            <a:stCxn id="20" idx="2"/>
          </p:cNvCxnSpPr>
          <p:nvPr/>
        </p:nvCxnSpPr>
        <p:spPr>
          <a:xfrm rot="16200000" flipH="1">
            <a:off x="5328506" y="1923590"/>
            <a:ext cx="1539149" cy="4161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7E401502-FCED-4143-8B8E-C10AFDFA0395}"/>
              </a:ext>
            </a:extLst>
          </p:cNvPr>
          <p:cNvCxnSpPr>
            <a:cxnSpLocks/>
            <a:stCxn id="20" idx="2"/>
            <a:endCxn id="11" idx="0"/>
          </p:cNvCxnSpPr>
          <p:nvPr/>
        </p:nvCxnSpPr>
        <p:spPr>
          <a:xfrm rot="16200000" flipH="1">
            <a:off x="10061471" y="-2809374"/>
            <a:ext cx="339373" cy="8270314"/>
          </a:xfrm>
          <a:prstGeom prst="curvedConnector3">
            <a:avLst>
              <a:gd name="adj1" fmla="val 50000"/>
            </a:avLst>
          </a:prstGeom>
          <a:ln w="38100"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923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7880FB3-4D6D-4FE8-BF36-A131E2B66B9C}"/>
              </a:ext>
            </a:extLst>
          </p:cNvPr>
          <p:cNvGrpSpPr>
            <a:grpSpLocks noChangeAspect="1"/>
          </p:cNvGrpSpPr>
          <p:nvPr/>
        </p:nvGrpSpPr>
        <p:grpSpPr>
          <a:xfrm>
            <a:off x="4670637" y="2695246"/>
            <a:ext cx="3045331" cy="2499824"/>
            <a:chOff x="66169" y="2676385"/>
            <a:chExt cx="3512457" cy="288327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BFDE7F1-D5F0-4479-B8A5-A4B1286D8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98" y="2676385"/>
              <a:ext cx="2952542" cy="19827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DBF2C26-074F-4458-8250-87FF765B6F2E}"/>
                </a:ext>
              </a:extLst>
            </p:cNvPr>
            <p:cNvSpPr txBox="1"/>
            <p:nvPr/>
          </p:nvSpPr>
          <p:spPr>
            <a:xfrm>
              <a:off x="66169" y="4956183"/>
              <a:ext cx="3512457" cy="603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Patients 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A2372B4-C80B-4F81-A7C9-D2913B9EFEE3}"/>
              </a:ext>
            </a:extLst>
          </p:cNvPr>
          <p:cNvSpPr txBox="1"/>
          <p:nvPr/>
        </p:nvSpPr>
        <p:spPr>
          <a:xfrm>
            <a:off x="4670637" y="304800"/>
            <a:ext cx="2850726" cy="851297"/>
          </a:xfrm>
          <a:prstGeom prst="roundRect">
            <a:avLst/>
          </a:prstGeom>
          <a:solidFill>
            <a:srgbClr val="E0F8E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Poppins Light" panose="00000400000000000000" pitchFamily="2" charset="0"/>
                <a:cs typeface="Poppins Light" panose="00000400000000000000" pitchFamily="2" charset="0"/>
              </a:rPr>
              <a:t>Roles</a:t>
            </a:r>
          </a:p>
        </p:txBody>
      </p: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0AFC51D8-C929-442A-A919-B7B6AAD5C148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 rot="16200000" flipH="1">
            <a:off x="5328506" y="1923590"/>
            <a:ext cx="1539149" cy="4161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72012D0F-A578-4C20-8B22-2647AF35C058}"/>
              </a:ext>
            </a:extLst>
          </p:cNvPr>
          <p:cNvGrpSpPr>
            <a:grpSpLocks noChangeAspect="1"/>
          </p:cNvGrpSpPr>
          <p:nvPr/>
        </p:nvGrpSpPr>
        <p:grpSpPr>
          <a:xfrm>
            <a:off x="932399" y="2924861"/>
            <a:ext cx="2559879" cy="2563816"/>
            <a:chOff x="4883722" y="1671320"/>
            <a:chExt cx="3084621" cy="308936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9D663F6-AC56-4D7F-9530-243577538A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83722" y="1671320"/>
              <a:ext cx="3084621" cy="3089366"/>
            </a:xfrm>
            <a:prstGeom prst="ellipse">
              <a:avLst/>
            </a:prstGeom>
            <a:solidFill>
              <a:srgbClr val="FEFA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59B7F61-8418-45AE-9F31-B2B4AE9166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00" t="16322" r="10000" b="12413"/>
            <a:stretch/>
          </p:blipFill>
          <p:spPr>
            <a:xfrm>
              <a:off x="5290961" y="2190750"/>
              <a:ext cx="2251932" cy="2065382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18EECC-4A2B-4D50-8B32-0F7D8EA8B0EC}"/>
              </a:ext>
            </a:extLst>
          </p:cNvPr>
          <p:cNvGrpSpPr>
            <a:grpSpLocks noChangeAspect="1"/>
          </p:cNvGrpSpPr>
          <p:nvPr/>
        </p:nvGrpSpPr>
        <p:grpSpPr>
          <a:xfrm>
            <a:off x="8730901" y="2674324"/>
            <a:ext cx="2850726" cy="3064889"/>
            <a:chOff x="8526289" y="1984828"/>
            <a:chExt cx="3512457" cy="377633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14BB6F6-9D16-49E0-8D23-83BE8880A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7186" y="1984828"/>
              <a:ext cx="2910664" cy="2888343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F95970A-186C-4D47-B6B1-C805AD4A5759}"/>
                </a:ext>
              </a:extLst>
            </p:cNvPr>
            <p:cNvSpPr txBox="1"/>
            <p:nvPr/>
          </p:nvSpPr>
          <p:spPr>
            <a:xfrm>
              <a:off x="8526289" y="5116487"/>
              <a:ext cx="3512457" cy="644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Doctors 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2B17B26-A409-4774-A864-895F309A02D3}"/>
              </a:ext>
            </a:extLst>
          </p:cNvPr>
          <p:cNvSpPr txBox="1"/>
          <p:nvPr/>
        </p:nvSpPr>
        <p:spPr>
          <a:xfrm>
            <a:off x="4670637" y="304800"/>
            <a:ext cx="2850726" cy="851297"/>
          </a:xfrm>
          <a:prstGeom prst="roundRect">
            <a:avLst/>
          </a:prstGeom>
          <a:solidFill>
            <a:srgbClr val="E0F8E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Poppins Light" panose="00000400000000000000" pitchFamily="2" charset="0"/>
                <a:cs typeface="Poppins Light" panose="00000400000000000000" pitchFamily="2" charset="0"/>
              </a:rPr>
              <a:t>Hospital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5507B6-67C9-4A98-8B16-8DF42A11ED05}"/>
              </a:ext>
            </a:extLst>
          </p:cNvPr>
          <p:cNvSpPr txBox="1"/>
          <p:nvPr/>
        </p:nvSpPr>
        <p:spPr>
          <a:xfrm>
            <a:off x="689672" y="5658134"/>
            <a:ext cx="3045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Management </a:t>
            </a:r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EB4B898D-F04B-4715-8AF9-E489968304FE}"/>
              </a:ext>
            </a:extLst>
          </p:cNvPr>
          <p:cNvCxnSpPr>
            <a:stCxn id="20" idx="2"/>
            <a:endCxn id="8" idx="0"/>
          </p:cNvCxnSpPr>
          <p:nvPr/>
        </p:nvCxnSpPr>
        <p:spPr>
          <a:xfrm rot="5400000">
            <a:off x="3269788" y="98649"/>
            <a:ext cx="1768764" cy="3883661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31C654E5-B169-4E7C-8D20-5FCBC57FB6AC}"/>
              </a:ext>
            </a:extLst>
          </p:cNvPr>
          <p:cNvCxnSpPr>
            <a:cxnSpLocks/>
            <a:stCxn id="20" idx="2"/>
          </p:cNvCxnSpPr>
          <p:nvPr/>
        </p:nvCxnSpPr>
        <p:spPr>
          <a:xfrm rot="16200000" flipH="1">
            <a:off x="5328506" y="1923590"/>
            <a:ext cx="1539149" cy="4161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7E401502-FCED-4143-8B8E-C10AFDFA0395}"/>
              </a:ext>
            </a:extLst>
          </p:cNvPr>
          <p:cNvCxnSpPr>
            <a:cxnSpLocks/>
            <a:stCxn id="20" idx="2"/>
            <a:endCxn id="11" idx="0"/>
          </p:cNvCxnSpPr>
          <p:nvPr/>
        </p:nvCxnSpPr>
        <p:spPr>
          <a:xfrm rot="16200000" flipH="1">
            <a:off x="7367019" y="-114922"/>
            <a:ext cx="1518227" cy="4060264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87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AA84B6-3EE5-4F98-B637-B92E31686CE9}"/>
              </a:ext>
            </a:extLst>
          </p:cNvPr>
          <p:cNvSpPr txBox="1"/>
          <p:nvPr/>
        </p:nvSpPr>
        <p:spPr>
          <a:xfrm>
            <a:off x="0" y="2767279"/>
            <a:ext cx="4095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Poppins" panose="00000500000000000000" pitchFamily="2" charset="0"/>
                <a:cs typeface="Poppins" panose="00000500000000000000" pitchFamily="2" charset="0"/>
              </a:rPr>
              <a:t>Tables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CE8726-525D-416E-A0C2-44AF12A43287}"/>
              </a:ext>
            </a:extLst>
          </p:cNvPr>
          <p:cNvSpPr/>
          <p:nvPr/>
        </p:nvSpPr>
        <p:spPr>
          <a:xfrm>
            <a:off x="-8141110" y="-2780072"/>
            <a:ext cx="12595123" cy="12418142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3E5560-C457-48A8-97B1-090F329ED99B}"/>
              </a:ext>
            </a:extLst>
          </p:cNvPr>
          <p:cNvGrpSpPr>
            <a:grpSpLocks noChangeAspect="1"/>
          </p:cNvGrpSpPr>
          <p:nvPr/>
        </p:nvGrpSpPr>
        <p:grpSpPr>
          <a:xfrm>
            <a:off x="1455817" y="-5653488"/>
            <a:ext cx="2639933" cy="2167045"/>
            <a:chOff x="66169" y="2676385"/>
            <a:chExt cx="3512457" cy="28832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6B99EA7-7080-49DF-86FA-969096F3F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98" y="2676385"/>
              <a:ext cx="2952542" cy="19827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7D08560-4288-416B-838E-E06D5780438D}"/>
                </a:ext>
              </a:extLst>
            </p:cNvPr>
            <p:cNvSpPr txBox="1"/>
            <p:nvPr/>
          </p:nvSpPr>
          <p:spPr>
            <a:xfrm>
              <a:off x="66169" y="4956183"/>
              <a:ext cx="3512457" cy="603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Patients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BAB5C79-3ED0-42E7-A1E7-C40BE077F737}"/>
              </a:ext>
            </a:extLst>
          </p:cNvPr>
          <p:cNvGrpSpPr>
            <a:grpSpLocks noChangeAspect="1"/>
          </p:cNvGrpSpPr>
          <p:nvPr/>
        </p:nvGrpSpPr>
        <p:grpSpPr>
          <a:xfrm>
            <a:off x="2484627" y="-2838260"/>
            <a:ext cx="2639933" cy="2838260"/>
            <a:chOff x="8526289" y="1984828"/>
            <a:chExt cx="3512457" cy="377633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16CB6CA-25B1-4F17-9969-6A36E29318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7186" y="1984828"/>
              <a:ext cx="2910664" cy="288834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F68E5FF-A0DA-45F2-86E5-23A34CBFA6A5}"/>
                </a:ext>
              </a:extLst>
            </p:cNvPr>
            <p:cNvSpPr txBox="1"/>
            <p:nvPr/>
          </p:nvSpPr>
          <p:spPr>
            <a:xfrm>
              <a:off x="8526289" y="5116487"/>
              <a:ext cx="3512457" cy="644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Doctors 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764658-3739-4A4A-AAED-73428324EE30}"/>
              </a:ext>
            </a:extLst>
          </p:cNvPr>
          <p:cNvGrpSpPr/>
          <p:nvPr/>
        </p:nvGrpSpPr>
        <p:grpSpPr>
          <a:xfrm>
            <a:off x="-2183627" y="-3197850"/>
            <a:ext cx="3466468" cy="851297"/>
            <a:chOff x="4271521" y="2854546"/>
            <a:chExt cx="3466468" cy="8512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C75907-55E9-47EF-A5CB-D601F0FF3B25}"/>
                </a:ext>
              </a:extLst>
            </p:cNvPr>
            <p:cNvSpPr txBox="1"/>
            <p:nvPr/>
          </p:nvSpPr>
          <p:spPr>
            <a:xfrm>
              <a:off x="4887263" y="2854546"/>
              <a:ext cx="2850726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Roles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87660A1-3B37-424A-A9DA-AC708C7BC2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1521" y="309857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B23BEF5-4E9B-48B1-AEE7-7750BDB1B6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4" t="14184" r="4662" b="2112"/>
          <a:stretch/>
        </p:blipFill>
        <p:spPr>
          <a:xfrm>
            <a:off x="2807683" y="10708271"/>
            <a:ext cx="3289300" cy="3022600"/>
          </a:xfr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6ECD4B8-2D90-46B7-90E9-78A690B43C42}"/>
              </a:ext>
            </a:extLst>
          </p:cNvPr>
          <p:cNvGrpSpPr/>
          <p:nvPr/>
        </p:nvGrpSpPr>
        <p:grpSpPr>
          <a:xfrm>
            <a:off x="-2002791" y="9253720"/>
            <a:ext cx="5177136" cy="851297"/>
            <a:chOff x="1339270" y="8245696"/>
            <a:chExt cx="5177136" cy="8512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47691A9-A15C-4210-9F2E-5451C9156153}"/>
                </a:ext>
              </a:extLst>
            </p:cNvPr>
            <p:cNvSpPr txBox="1"/>
            <p:nvPr/>
          </p:nvSpPr>
          <p:spPr>
            <a:xfrm>
              <a:off x="1955011" y="8245696"/>
              <a:ext cx="4561395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Management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3B8E537-F445-432B-9935-F4AC71C3AD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2AE44E8-CA9C-4245-ABDD-9B9CDA5F2760}"/>
              </a:ext>
            </a:extLst>
          </p:cNvPr>
          <p:cNvGrpSpPr/>
          <p:nvPr/>
        </p:nvGrpSpPr>
        <p:grpSpPr>
          <a:xfrm>
            <a:off x="-1892708" y="11350811"/>
            <a:ext cx="3045331" cy="3256493"/>
            <a:chOff x="689672" y="2924861"/>
            <a:chExt cx="3045331" cy="3256493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1E73692-0877-44E2-9FBA-75C60EE7A1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32399" y="2924861"/>
              <a:ext cx="2559879" cy="2563816"/>
              <a:chOff x="4883722" y="1671320"/>
              <a:chExt cx="3084621" cy="3089366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5EF92458-90F2-419B-A44E-D5F0DF49B16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83722" y="1671320"/>
                <a:ext cx="3084621" cy="3089366"/>
              </a:xfrm>
              <a:prstGeom prst="ellipse">
                <a:avLst/>
              </a:prstGeom>
              <a:solidFill>
                <a:srgbClr val="FEFA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3DB33037-4584-4BB9-841A-83C973AAF3D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300" t="16322" r="10000" b="12413"/>
              <a:stretch/>
            </p:blipFill>
            <p:spPr>
              <a:xfrm>
                <a:off x="5290961" y="2190750"/>
                <a:ext cx="2251932" cy="2065382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251745F-CA2B-4240-AD1C-1096E1C610DE}"/>
                </a:ext>
              </a:extLst>
            </p:cNvPr>
            <p:cNvSpPr txBox="1"/>
            <p:nvPr/>
          </p:nvSpPr>
          <p:spPr>
            <a:xfrm>
              <a:off x="689672" y="5658134"/>
              <a:ext cx="304533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Management 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732C3E4-DFBB-41DD-A2DC-32044E7A951F}"/>
              </a:ext>
            </a:extLst>
          </p:cNvPr>
          <p:cNvGrpSpPr/>
          <p:nvPr/>
        </p:nvGrpSpPr>
        <p:grpSpPr>
          <a:xfrm>
            <a:off x="-8307924" y="2854544"/>
            <a:ext cx="8472129" cy="851297"/>
            <a:chOff x="1339270" y="8245696"/>
            <a:chExt cx="8472129" cy="85129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805B183-0040-4391-8CB7-923169EC7EC7}"/>
                </a:ext>
              </a:extLst>
            </p:cNvPr>
            <p:cNvSpPr txBox="1"/>
            <p:nvPr/>
          </p:nvSpPr>
          <p:spPr>
            <a:xfrm>
              <a:off x="1955011" y="8245696"/>
              <a:ext cx="7856388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Patient-related Records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5FA1104-E021-4D00-AA63-3FF6A294A0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E83AE2C9-D3DA-41B2-8A1E-9BD6AB0E5E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83051" y="5468658"/>
            <a:ext cx="2256179" cy="321173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036883B-8F0F-4310-902B-FAA549C055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53024" y="-1462088"/>
            <a:ext cx="3590925" cy="292417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00AAB90-E05E-4EE5-A6E1-71CDDD9C2D0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19" t="10880" r="20128" b="3792"/>
          <a:stretch/>
        </p:blipFill>
        <p:spPr>
          <a:xfrm>
            <a:off x="-11505883" y="5945625"/>
            <a:ext cx="3007933" cy="369244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99C37B7-F7EB-4691-AC85-530DFDAAA9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646496" y="2148583"/>
            <a:ext cx="4396599" cy="263357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FC53754-D23C-4785-82E4-1872FB5BE2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35730" y="-8422757"/>
            <a:ext cx="4799455" cy="4799455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0542004E-2616-4DF3-94C9-D0C43A3D2FA3}"/>
              </a:ext>
            </a:extLst>
          </p:cNvPr>
          <p:cNvGrpSpPr/>
          <p:nvPr/>
        </p:nvGrpSpPr>
        <p:grpSpPr>
          <a:xfrm>
            <a:off x="-2183603" y="-3205722"/>
            <a:ext cx="3325641" cy="851297"/>
            <a:chOff x="1339270" y="8245696"/>
            <a:chExt cx="3325641" cy="85129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68E49DA-57D3-421C-A6FF-4D0871EE2334}"/>
                </a:ext>
              </a:extLst>
            </p:cNvPr>
            <p:cNvSpPr txBox="1"/>
            <p:nvPr/>
          </p:nvSpPr>
          <p:spPr>
            <a:xfrm>
              <a:off x="1955011" y="8245696"/>
              <a:ext cx="2709900" cy="851297"/>
            </a:xfrm>
            <a:prstGeom prst="roundRect">
              <a:avLst/>
            </a:prstGeom>
            <a:solidFill>
              <a:srgbClr val="E0F8E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latin typeface="Poppins Light" panose="00000400000000000000" pitchFamily="2" charset="0"/>
                  <a:cs typeface="Poppins Light" panose="00000400000000000000" pitchFamily="2" charset="0"/>
                </a:rPr>
                <a:t>Finance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22CCFBC-F146-402A-8050-A275A2E6E2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9270" y="8489725"/>
              <a:ext cx="361624" cy="363237"/>
            </a:xfrm>
            <a:prstGeom prst="ellipse">
              <a:avLst/>
            </a:prstGeom>
            <a:solidFill>
              <a:srgbClr val="E0F8E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2885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153</Words>
  <Application>Microsoft Office PowerPoint</Application>
  <PresentationFormat>Widescreen</PresentationFormat>
  <Paragraphs>81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Poppins</vt:lpstr>
      <vt:lpstr>Poppins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86</cp:revision>
  <dcterms:created xsi:type="dcterms:W3CDTF">2026-01-05T14:03:20Z</dcterms:created>
  <dcterms:modified xsi:type="dcterms:W3CDTF">2026-01-17T16:34:37Z</dcterms:modified>
</cp:coreProperties>
</file>

<file path=docProps/thumbnail.jpeg>
</file>